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Sitka Small Semibold" pitchFamily="2" charset="0"/>
      <p:bold r:id="rId12"/>
      <p:boldItalic r:id="rId13"/>
    </p:embeddedFont>
    <p:embeddedFont>
      <p:font typeface="Sora Light" panose="020B0604020202020204" charset="0"/>
      <p:regular r:id="rId14"/>
    </p:embeddedFont>
    <p:embeddedFont>
      <p:font typeface="Sora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73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22571"/>
            <a:ext cx="64891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Fermentation Kinetics</a:t>
            </a:r>
            <a:endParaRPr lang="en-US" sz="4450" b="1" dirty="0">
              <a:latin typeface="Sitka Small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study of rates in microbial growth and product formation</a:t>
            </a:r>
            <a:endParaRPr lang="en-US" sz="17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570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The Big Picture</a:t>
            </a:r>
            <a:endParaRPr lang="en-US" sz="4450" dirty="0">
              <a:latin typeface="Sitka Small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002994"/>
            <a:ext cx="6448544" cy="1281232"/>
          </a:xfrm>
          <a:prstGeom prst="roundRect">
            <a:avLst>
              <a:gd name="adj" fmla="val 710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2271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Cell Growth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2504" y="3713321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How microbial populations increase over time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23428" y="3002994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7623" y="3227189"/>
            <a:ext cx="35150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Substrate Consumption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47623" y="3713321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How food sources like glucose are utilized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8309" y="4500801"/>
            <a:ext cx="6448544" cy="1281232"/>
          </a:xfrm>
          <a:prstGeom prst="roundRect">
            <a:avLst>
              <a:gd name="adj" fmla="val 710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504" y="4724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Product Formation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2504" y="5211128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How desired metabolites are produced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3428" y="4500801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7623" y="4724995"/>
            <a:ext cx="32565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By-product Formation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47623" y="5211128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How waste products are generated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8309" y="602575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Mathematical framework to </a:t>
            </a:r>
            <a:r>
              <a:rPr lang="en-US" sz="1700" b="1" dirty="0">
                <a:solidFill>
                  <a:srgbClr val="DA1B2E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optimize and control</a:t>
            </a: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industrial fermentations for maximum yield and productivity.</a:t>
            </a:r>
            <a:endParaRPr lang="en-US" sz="17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80153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00"/>
              </a:lnSpc>
              <a:buNone/>
            </a:pPr>
            <a:r>
              <a:rPr lang="en-US" sz="89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Monod Kinetics</a:t>
            </a:r>
            <a:endParaRPr lang="en-US" sz="8950" dirty="0">
              <a:latin typeface="Sitka Small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535590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The most famous model describing microbial growth rate as a function of limiting nutrient concentration</a:t>
            </a:r>
            <a:endParaRPr lang="en-US" sz="17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74326"/>
            <a:ext cx="60205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The Monod Equation</a:t>
            </a:r>
            <a:endParaRPr lang="en-US" sz="4450" dirty="0">
              <a:latin typeface="Sitka Small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420303"/>
            <a:ext cx="13113782" cy="696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>
              <a:latin typeface="Sitka Small Semibold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20303"/>
            <a:ext cx="13113782" cy="69687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8309" y="3391376"/>
            <a:ext cx="6448544" cy="1673662"/>
          </a:xfrm>
          <a:prstGeom prst="roundRect">
            <a:avLst>
              <a:gd name="adj" fmla="val 543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5364" y="36384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μ (mu)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5364" y="4124563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Specific growth rate (h⁻¹) - rate of cell division per unit biomass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3428" y="3391376"/>
            <a:ext cx="6448663" cy="1673662"/>
          </a:xfrm>
          <a:prstGeom prst="roundRect">
            <a:avLst>
              <a:gd name="adj" fmla="val 543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0483" y="36384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 err="1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μmax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70483" y="4124563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Maximum specific growth rate when nutrients are abundant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58309" y="5281613"/>
            <a:ext cx="6448544" cy="1673662"/>
          </a:xfrm>
          <a:prstGeom prst="roundRect">
            <a:avLst>
              <a:gd name="adj" fmla="val 543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5364" y="55286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[S]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05364" y="6014799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Concentration of limiting substrate (e.g., glucose g/L)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23428" y="5281613"/>
            <a:ext cx="6448663" cy="1673662"/>
          </a:xfrm>
          <a:prstGeom prst="roundRect">
            <a:avLst>
              <a:gd name="adj" fmla="val 543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0483" y="55286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Ks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70483" y="6014799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Saturation constant - substrate concentration at μ = ½μ_max</a:t>
            </a:r>
            <a:endParaRPr lang="en-US" sz="17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34791"/>
            <a:ext cx="63985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Growth Rate Behavior</a:t>
            </a:r>
            <a:endParaRPr lang="en-US" sz="4450" dirty="0">
              <a:latin typeface="Sitka Small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24580" y="3388995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Low Substrate [S] &lt;&lt; Ks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824580" y="4318040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dirty="0">
                <a:latin typeface="Sitka Small Semibold" pitchFamily="2" charset="0"/>
              </a:rPr>
              <a:t>Growth rate is very small, microbes grow slowly.</a:t>
            </a:r>
          </a:p>
        </p:txBody>
      </p:sp>
      <p:sp>
        <p:nvSpPr>
          <p:cNvPr id="7" name="Text 4"/>
          <p:cNvSpPr/>
          <p:nvPr/>
        </p:nvSpPr>
        <p:spPr>
          <a:xfrm>
            <a:off x="10330339" y="3388995"/>
            <a:ext cx="369458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High Substrate [S] &gt;&gt; Ks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30339" y="4318040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dirty="0">
                <a:latin typeface="Sitka Small Semibold" pitchFamily="2" charset="0"/>
              </a:rPr>
              <a:t>Growth rate approaches </a:t>
            </a:r>
            <a:r>
              <a:rPr lang="en-US" dirty="0" err="1">
                <a:latin typeface="Sitka Small Semibold" pitchFamily="2" charset="0"/>
              </a:rPr>
              <a:t>μmax</a:t>
            </a:r>
            <a:r>
              <a:rPr lang="en-US" dirty="0">
                <a:latin typeface="Sitka Small Semibold" pitchFamily="2" charset="0"/>
              </a:rPr>
              <a:t> (saturation).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53508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00"/>
              </a:lnSpc>
              <a:buNone/>
            </a:pPr>
            <a:r>
              <a:rPr lang="en-US" sz="8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Thermal Kinetics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6244709" y="552926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How temperature affects biochemical reaction rates in fermentation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14127"/>
            <a:ext cx="68056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The Arrhenius Equation</a:t>
            </a:r>
            <a:endParaRPr lang="en-US" sz="4450" dirty="0">
              <a:latin typeface="Sitka Small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960103"/>
            <a:ext cx="13113782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>
              <a:latin typeface="Sitka Small Semibold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960103"/>
            <a:ext cx="13113782" cy="378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2613280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8309" y="2950822"/>
            <a:ext cx="6448544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7" name="Text 4"/>
          <p:cNvSpPr/>
          <p:nvPr/>
        </p:nvSpPr>
        <p:spPr>
          <a:xfrm>
            <a:off x="758309" y="3120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Rate Constant (k)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309" y="3606142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Could be </a:t>
            </a:r>
            <a:r>
              <a:rPr lang="en-US" sz="1700" dirty="0" err="1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μmax</a:t>
            </a: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from Monod equation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23428" y="2613280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23428" y="2950822"/>
            <a:ext cx="6448663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1" name="Text 8"/>
          <p:cNvSpPr/>
          <p:nvPr/>
        </p:nvSpPr>
        <p:spPr>
          <a:xfrm>
            <a:off x="7423428" y="3120010"/>
            <a:ext cx="38688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Pre-exponential Factor (A)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23428" y="3606142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Frequency factor for molecular collisions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8309" y="433182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58309" y="4669370"/>
            <a:ext cx="6448544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5" name="Text 12"/>
          <p:cNvSpPr/>
          <p:nvPr/>
        </p:nvSpPr>
        <p:spPr>
          <a:xfrm>
            <a:off x="758309" y="4838558"/>
            <a:ext cx="33851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Activation Energy (</a:t>
            </a:r>
            <a:r>
              <a:rPr lang="en-US" sz="2200" dirty="0" err="1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Ea</a:t>
            </a: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)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8309" y="5324690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Energy barrier reactions must overcome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423428" y="433182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423428" y="4669370"/>
            <a:ext cx="6448663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9" name="Text 16"/>
          <p:cNvSpPr/>
          <p:nvPr/>
        </p:nvSpPr>
        <p:spPr>
          <a:xfrm>
            <a:off x="7423428" y="48385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Temperature (T)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423428" y="5324690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Absolute temperature in Kelvin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A7E9BB09-E9C2-9E4E-3368-9D02E073391E}"/>
              </a:ext>
            </a:extLst>
          </p:cNvPr>
          <p:cNvSpPr txBox="1"/>
          <p:nvPr/>
        </p:nvSpPr>
        <p:spPr>
          <a:xfrm>
            <a:off x="935208" y="6223347"/>
            <a:ext cx="12759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Sitka Small Semibold" pitchFamily="2" charset="0"/>
              </a:rPr>
              <a:t>Ea</a:t>
            </a:r>
            <a:r>
              <a:rPr lang="en-US" dirty="0">
                <a:latin typeface="Sitka Small Semibold" pitchFamily="2" charset="0"/>
              </a:rPr>
              <a:t> (activation energy) = how sensitive microbial growth is to temperature.</a:t>
            </a:r>
          </a:p>
          <a:p>
            <a:r>
              <a:rPr lang="en-US" dirty="0">
                <a:latin typeface="Sitka Small Semibold" pitchFamily="2" charset="0"/>
              </a:rPr>
              <a:t>Low </a:t>
            </a:r>
            <a:r>
              <a:rPr lang="en-US" dirty="0" err="1">
                <a:latin typeface="Sitka Small Semibold" pitchFamily="2" charset="0"/>
              </a:rPr>
              <a:t>Ea</a:t>
            </a:r>
            <a:r>
              <a:rPr lang="en-US" dirty="0">
                <a:latin typeface="Sitka Small Semibold" pitchFamily="2" charset="0"/>
              </a:rPr>
              <a:t> → growth not very sensitive to temperature.</a:t>
            </a:r>
          </a:p>
          <a:p>
            <a:r>
              <a:rPr lang="en-US" dirty="0">
                <a:latin typeface="Sitka Small Semibold" pitchFamily="2" charset="0"/>
              </a:rPr>
              <a:t>High </a:t>
            </a:r>
            <a:r>
              <a:rPr lang="en-US" dirty="0" err="1">
                <a:latin typeface="Sitka Small Semibold" pitchFamily="2" charset="0"/>
              </a:rPr>
              <a:t>Ea</a:t>
            </a:r>
            <a:r>
              <a:rPr lang="en-US" dirty="0">
                <a:latin typeface="Sitka Small Semibold" pitchFamily="2" charset="0"/>
              </a:rPr>
              <a:t> → small temperature change causes big changes in </a:t>
            </a:r>
            <a:r>
              <a:rPr lang="en-US" dirty="0" err="1">
                <a:latin typeface="Sitka Small Semibold" pitchFamily="2" charset="0"/>
              </a:rPr>
              <a:t>μmax</a:t>
            </a:r>
            <a:endParaRPr lang="en-IN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6710"/>
            <a:ext cx="108308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Temperature Effects on Fermentation</a:t>
            </a:r>
            <a:endParaRPr lang="en-US" sz="4450" dirty="0">
              <a:latin typeface="Sitka Small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42686"/>
            <a:ext cx="1083231" cy="1299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8114" y="2659261"/>
            <a:ext cx="31525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Growth Rate Increase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41540" y="3161210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μ_max increases with temperature up to optimum point</a:t>
            </a:r>
            <a:endParaRPr lang="en-US" sz="1700" dirty="0">
              <a:latin typeface="Sitka Small Semibold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742611"/>
            <a:ext cx="1083231" cy="12999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8114" y="39591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Cell Death Risk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058114" y="4445318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High temperatures dramatically increase thermal death rate</a:t>
            </a:r>
            <a:endParaRPr lang="en-US" sz="1700" dirty="0">
              <a:latin typeface="Sitka Small Semibold" pitchFamily="2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042535"/>
            <a:ext cx="1083231" cy="12999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8114" y="5259110"/>
            <a:ext cx="31106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Enzyme Denaturation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58114" y="5745242"/>
            <a:ext cx="118139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Excessive heat unfolds enzymes, rendering them inactive</a:t>
            </a:r>
            <a:endParaRPr lang="en-US" sz="1700" dirty="0">
              <a:latin typeface="Sitka Small Semibold" pitchFamily="2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58309" y="65861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Each microorganism has an </a:t>
            </a:r>
            <a:r>
              <a:rPr lang="en-US" sz="1700" b="1" dirty="0">
                <a:solidFill>
                  <a:srgbClr val="DA1B2E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optimal temperature range</a:t>
            </a: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for maximum efficiency.</a:t>
            </a:r>
            <a:endParaRPr lang="en-US" sz="17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8312"/>
            <a:ext cx="69657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Engineering Integration</a:t>
            </a:r>
            <a:endParaRPr lang="en-US" sz="4450" dirty="0">
              <a:latin typeface="Sitka Small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36288" y="380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Thermal Kinetics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288869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Control bioreactor temperature</a:t>
            </a:r>
            <a:endParaRPr lang="en-US" sz="1700" dirty="0">
              <a:latin typeface="Sitka Small Semibold" pitchFamily="2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18" y="3740289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574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Monod Parameters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4932" y="306014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Define </a:t>
            </a:r>
            <a:r>
              <a:rPr lang="en-US" sz="1700" dirty="0" err="1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μmax</a:t>
            </a: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and growth rates</a:t>
            </a:r>
            <a:endParaRPr lang="en-US" sz="1700" dirty="0">
              <a:latin typeface="Sitka Small Semibold" pitchFamily="2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463" y="2784098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031343"/>
            <a:ext cx="29656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itka Small Semibold" pitchFamily="2" charset="0"/>
                <a:ea typeface="Sora Semi Bold" pitchFamily="34" charset="-122"/>
                <a:cs typeface="Sora Semi Bold" pitchFamily="34" charset="-120"/>
              </a:rPr>
              <a:t>Fermentation Model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4932" y="551747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Design and operate process</a:t>
            </a:r>
            <a:endParaRPr lang="en-US" sz="1700" dirty="0">
              <a:latin typeface="Sitka Small Semibold" pitchFamily="2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070" y="5525036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8309" y="675774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Biochemical engineers use this integrated approach to </a:t>
            </a:r>
            <a:r>
              <a:rPr lang="en-US" sz="1700" b="1" dirty="0">
                <a:solidFill>
                  <a:srgbClr val="DA1B2E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optimize industrial fermentation processes</a:t>
            </a:r>
            <a:r>
              <a:rPr lang="en-US" sz="1700" dirty="0">
                <a:solidFill>
                  <a:srgbClr val="3B3535"/>
                </a:solidFill>
                <a:latin typeface="Sitka Small Semibold" pitchFamily="2" charset="0"/>
                <a:ea typeface="Sora Light" pitchFamily="34" charset="-122"/>
                <a:cs typeface="Sora Light" pitchFamily="34" charset="-120"/>
              </a:rPr>
              <a:t> for maximum productivity and yield.</a:t>
            </a:r>
            <a:endParaRPr lang="en-US" sz="1700" dirty="0">
              <a:latin typeface="Sitka Small Semibold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358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Sitka Small Semibold</vt:lpstr>
      <vt:lpstr>Sora Light</vt:lpstr>
      <vt:lpstr>Sora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vaishnavishedge97@gmail.com</cp:lastModifiedBy>
  <cp:revision>10</cp:revision>
  <dcterms:created xsi:type="dcterms:W3CDTF">2025-09-24T14:53:34Z</dcterms:created>
  <dcterms:modified xsi:type="dcterms:W3CDTF">2025-10-03T10:37:34Z</dcterms:modified>
</cp:coreProperties>
</file>